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</p:sldMasterIdLst>
  <p:notesMasterIdLst>
    <p:notesMasterId r:id="rId16"/>
  </p:notesMasterIdLst>
  <p:handoutMasterIdLst>
    <p:handoutMasterId r:id="rId17"/>
  </p:handoutMasterIdLst>
  <p:sldIdLst>
    <p:sldId id="316" r:id="rId5"/>
    <p:sldId id="317" r:id="rId6"/>
    <p:sldId id="306" r:id="rId7"/>
    <p:sldId id="307" r:id="rId8"/>
    <p:sldId id="308" r:id="rId9"/>
    <p:sldId id="310" r:id="rId10"/>
    <p:sldId id="311" r:id="rId11"/>
    <p:sldId id="312" r:id="rId12"/>
    <p:sldId id="309" r:id="rId13"/>
    <p:sldId id="314" r:id="rId14"/>
    <p:sldId id="280" r:id="rId1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00B"/>
    <a:srgbClr val="FFFFFF"/>
    <a:srgbClr val="000000"/>
    <a:srgbClr val="E9002F"/>
    <a:srgbClr val="595757"/>
    <a:srgbClr val="221815"/>
    <a:srgbClr val="888888"/>
    <a:srgbClr val="898989"/>
    <a:srgbClr val="B5B5B5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7" autoAdjust="0"/>
    <p:restoredTop sz="96291"/>
  </p:normalViewPr>
  <p:slideViewPr>
    <p:cSldViewPr snapToGrid="0" snapToObjects="1">
      <p:cViewPr varScale="1">
        <p:scale>
          <a:sx n="67" d="100"/>
          <a:sy n="67" d="100"/>
        </p:scale>
        <p:origin x="62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xmlns="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76"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2"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13148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57913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92" r:id="rId3"/>
    <p:sldLayoutId id="2147483824" r:id="rId4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 smtClean="0">
                <a:solidFill>
                  <a:srgbClr val="1D1D1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 smtClean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  <a:endParaRPr kumimoji="1" lang="en-US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 smtClean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  <a:endParaRPr kumimoji="1" lang="en-US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xmlns="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8996" y="907092"/>
            <a:ext cx="6745718" cy="1399503"/>
          </a:xfrm>
        </p:spPr>
        <p:txBody>
          <a:bodyPr>
            <a:normAutofit/>
          </a:bodyPr>
          <a:lstStyle/>
          <a:p>
            <a:r>
              <a:rPr lang="en-US" altLang="zh-CN" b="1" dirty="0" err="1" smtClean="0">
                <a:solidFill>
                  <a:srgbClr val="C00000"/>
                </a:solidFill>
              </a:rPr>
              <a:t>MobileHCI</a:t>
            </a:r>
            <a:r>
              <a:rPr lang="en-US" altLang="zh-CN" b="1" dirty="0" smtClean="0">
                <a:solidFill>
                  <a:srgbClr val="C00000"/>
                </a:solidFill>
              </a:rPr>
              <a:t> 2022 SDC</a:t>
            </a:r>
            <a:br>
              <a:rPr lang="en-US" altLang="zh-CN" b="1" dirty="0" smtClean="0">
                <a:solidFill>
                  <a:srgbClr val="C00000"/>
                </a:solidFill>
              </a:rPr>
            </a:br>
            <a:r>
              <a:rPr lang="en-US" altLang="zh-CN" b="1" dirty="0" smtClean="0">
                <a:solidFill>
                  <a:srgbClr val="C00000"/>
                </a:solidFill>
              </a:rPr>
              <a:t>HUAWEI </a:t>
            </a:r>
            <a:r>
              <a:rPr lang="en-US" altLang="zh-CN" b="1" dirty="0">
                <a:solidFill>
                  <a:srgbClr val="C00000"/>
                </a:solidFill>
              </a:rPr>
              <a:t>Eyewear Smart </a:t>
            </a:r>
            <a:r>
              <a:rPr lang="en-US" altLang="zh-CN" b="1" dirty="0" smtClean="0">
                <a:solidFill>
                  <a:srgbClr val="C00000"/>
                </a:solidFill>
              </a:rPr>
              <a:t>Glasses</a:t>
            </a:r>
            <a:r>
              <a:rPr lang="en-US" altLang="zh-CN" b="1" dirty="0">
                <a:solidFill>
                  <a:srgbClr val="C00000"/>
                </a:solidFill>
              </a:rPr>
              <a:t/>
            </a:r>
            <a:br>
              <a:rPr lang="en-US" altLang="zh-CN" b="1" dirty="0">
                <a:solidFill>
                  <a:srgbClr val="C00000"/>
                </a:solidFill>
              </a:rPr>
            </a:br>
            <a:r>
              <a:rPr lang="en-US" altLang="zh-CN" b="1" dirty="0" err="1">
                <a:solidFill>
                  <a:srgbClr val="C00000"/>
                </a:solidFill>
              </a:rPr>
              <a:t>AudioDeviceKit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</a:rPr>
              <a:t>SampleCode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898996" y="2435147"/>
            <a:ext cx="6535842" cy="357480"/>
          </a:xfrm>
        </p:spPr>
        <p:txBody>
          <a:bodyPr/>
          <a:lstStyle/>
          <a:p>
            <a:r>
              <a:rPr lang="zh-CN" altLang="en-US" sz="1440" b="1" dirty="0" smtClean="0"/>
              <a:t>Author</a:t>
            </a:r>
            <a:r>
              <a:rPr lang="zh-CN" altLang="en-US" sz="1440" b="1" dirty="0"/>
              <a:t>: Tang </a:t>
            </a:r>
            <a:r>
              <a:rPr lang="zh-CN" altLang="en-US" sz="1440" b="1" dirty="0" smtClean="0"/>
              <a:t>Jingyi</a:t>
            </a:r>
            <a:r>
              <a:rPr lang="en-US" altLang="zh-CN" sz="1440" b="1" dirty="0" smtClean="0"/>
              <a:t>,</a:t>
            </a:r>
            <a:r>
              <a:rPr lang="zh-CN" altLang="en-US" sz="1440" b="1" dirty="0" smtClean="0"/>
              <a:t> </a:t>
            </a:r>
            <a:r>
              <a:rPr lang="zh-CN" altLang="en-US" sz="1440" b="1" dirty="0"/>
              <a:t>Zhong </a:t>
            </a:r>
            <a:r>
              <a:rPr lang="zh-CN" altLang="en-US" sz="1440" b="1" dirty="0" smtClean="0"/>
              <a:t>Chengjun</a:t>
            </a:r>
            <a:endParaRPr lang="zh-CN" altLang="en-US" sz="1440" b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259" dirty="0" smtClean="0"/>
              <a:t>May 18, 2022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8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1"/>
          <p:cNvSpPr>
            <a:spLocks noGrp="1"/>
          </p:cNvSpPr>
          <p:nvPr>
            <p:ph type="subTitle" idx="1"/>
          </p:nvPr>
        </p:nvSpPr>
        <p:spPr>
          <a:xfrm>
            <a:off x="729175" y="286593"/>
            <a:ext cx="5227008" cy="82914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  <a:norm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00" b="1" kern="0" dirty="0" smtClean="0">
                <a:solidFill>
                  <a:srgbClr val="990000"/>
                </a:solidFill>
                <a:latin typeface="FrutigerNext LT Medium"/>
                <a:ea typeface="黑体"/>
                <a:cs typeface="+mj-cs"/>
              </a:rPr>
              <a:t>Q &amp; A</a:t>
            </a:r>
            <a:endParaRPr lang="zh-CN" altLang="en-US" sz="2600" b="1" kern="0" dirty="0">
              <a:solidFill>
                <a:srgbClr val="990000"/>
              </a:solidFill>
              <a:latin typeface="FrutigerNext LT Medium"/>
              <a:ea typeface="黑体"/>
              <a:cs typeface="+mj-cs"/>
            </a:endParaRPr>
          </a:p>
        </p:txBody>
      </p:sp>
      <p:pic>
        <p:nvPicPr>
          <p:cNvPr id="2050" name="Picture 2" descr="C:\Users\t00523993\AppData\Roaming\eSpace_Desktop\UserData\t00523993\imagefiles\9F2C0F01-D2AB-41F8-B445-870477C14B4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720" y="2008464"/>
            <a:ext cx="62388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="" xmlns:a16="http://schemas.microsoft.com/office/drawing/2014/main" id="{6A10D792-4102-9E49-9911-6FCBEA89B21E}"/>
              </a:ext>
            </a:extLst>
          </p:cNvPr>
          <p:cNvSpPr txBox="1">
            <a:spLocks/>
          </p:cNvSpPr>
          <p:nvPr/>
        </p:nvSpPr>
        <p:spPr>
          <a:xfrm>
            <a:off x="729175" y="1472060"/>
            <a:ext cx="10122060" cy="3013725"/>
          </a:xfrm>
          <a:prstGeom prst="rect">
            <a:avLst/>
          </a:prstGeom>
        </p:spPr>
        <p:txBody>
          <a:bodyPr/>
          <a:lstStyle>
            <a:lvl1pPr marL="296950" indent="-296950" algn="l" defTabSz="1187798" rtl="0" eaLnBrk="1" latinLnBrk="0" hangingPunct="1">
              <a:lnSpc>
                <a:spcPct val="90000"/>
              </a:lnSpc>
              <a:spcBef>
                <a:spcPts val="1299"/>
              </a:spcBef>
              <a:buFont typeface="Arial" panose="020B0604020202020204" pitchFamily="34" charset="0"/>
              <a:buChar char="•"/>
              <a:defRPr sz="36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0849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3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4748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8648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725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 smtClean="0">
                <a:solidFill>
                  <a:srgbClr val="C00000"/>
                </a:solidFill>
              </a:rPr>
              <a:t>SampleCode</a:t>
            </a:r>
            <a:r>
              <a:rPr lang="en-US" sz="2800" b="1" dirty="0" smtClean="0">
                <a:solidFill>
                  <a:srgbClr val="C00000"/>
                </a:solidFill>
              </a:rPr>
              <a:t> Development Architecture</a:t>
            </a:r>
            <a:endParaRPr lang="en-US" altLang="zh-CN" sz="2800" b="1" dirty="0" smtClean="0">
              <a:solidFill>
                <a:srgbClr val="C00000"/>
              </a:solidFill>
            </a:endParaRPr>
          </a:p>
          <a:p>
            <a:r>
              <a:rPr lang="zh-CN" altLang="en-US" sz="2800" b="1" dirty="0" smtClean="0">
                <a:solidFill>
                  <a:srgbClr val="C00000"/>
                </a:solidFill>
              </a:rPr>
              <a:t>Development Example Demonstration Description</a:t>
            </a:r>
            <a:endParaRPr lang="en-US" altLang="zh-CN" sz="2800" b="1" dirty="0" smtClean="0">
              <a:solidFill>
                <a:srgbClr val="C00000"/>
              </a:solidFill>
            </a:endParaRPr>
          </a:p>
          <a:p>
            <a:r>
              <a:rPr lang="en-US" altLang="zh-CN" sz="2800" b="1" dirty="0" smtClean="0">
                <a:solidFill>
                  <a:srgbClr val="C00000"/>
                </a:solidFill>
              </a:rPr>
              <a:t>Q &amp; A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5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CE0CEC36-5881-F64A-A70F-904DBA988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784" y="224883"/>
            <a:ext cx="6158187" cy="61401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  <a:norm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 smtClean="0">
                <a:solidFill>
                  <a:srgbClr val="990000"/>
                </a:solidFill>
                <a:latin typeface="FrutigerNext LT Medium"/>
                <a:ea typeface="黑体"/>
                <a:cs typeface="+mj-cs"/>
              </a:rPr>
              <a:t>Smart glasses development architecture</a:t>
            </a:r>
            <a:endParaRPr lang="en-US" sz="2400" b="1" kern="0" dirty="0">
              <a:solidFill>
                <a:srgbClr val="990000"/>
              </a:solidFill>
              <a:latin typeface="FrutigerNext LT Medium"/>
              <a:ea typeface="黑体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F986D5-D7D9-6446-9526-9389CD9831D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6022" y="1512875"/>
            <a:ext cx="6418730" cy="4690459"/>
          </a:xfrm>
        </p:spPr>
        <p:txBody>
          <a:bodyPr/>
          <a:lstStyle/>
          <a:p>
            <a:r>
              <a:rPr lang="en-US" altLang="zh-CN" sz="1440" dirty="0" smtClean="0"/>
              <a:t>The </a:t>
            </a:r>
            <a:r>
              <a:rPr lang="en-US" altLang="zh-CN" sz="1440" dirty="0" err="1" smtClean="0"/>
              <a:t>SampleCode</a:t>
            </a:r>
            <a:r>
              <a:rPr lang="en-US" altLang="zh-CN" sz="1440" dirty="0" smtClean="0"/>
              <a:t> project is built under the Model-View-Presenter (MVP) architecture.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sz="1440" dirty="0" smtClean="0"/>
              <a:t>The </a:t>
            </a:r>
            <a:r>
              <a:rPr lang="en-US" sz="1440" dirty="0" err="1" smtClean="0"/>
              <a:t>SampleCode</a:t>
            </a:r>
            <a:r>
              <a:rPr lang="en-US" sz="1440" dirty="0" smtClean="0"/>
              <a:t> project provides the base class</a:t>
            </a:r>
            <a:r>
              <a:rPr lang="en-US" altLang="zh-CN" sz="1440" dirty="0" smtClean="0"/>
              <a:t>es</a:t>
            </a:r>
            <a:r>
              <a:rPr lang="en-US" sz="1440" dirty="0" smtClean="0"/>
              <a:t> of the MVP architecture.</a:t>
            </a:r>
            <a:endParaRPr lang="en-US" altLang="zh-CN" dirty="0"/>
          </a:p>
          <a:p>
            <a:endParaRPr lang="en-US" altLang="zh-CN" dirty="0" smtClean="0"/>
          </a:p>
          <a:p>
            <a:pPr marL="11113" indent="0">
              <a:buNone/>
            </a:pPr>
            <a:endParaRPr lang="en-US" altLang="zh-CN" dirty="0" smtClean="0"/>
          </a:p>
          <a:p>
            <a:r>
              <a:rPr lang="en-US" altLang="zh-CN" sz="1259" dirty="0" smtClean="0"/>
              <a:t>FYI</a:t>
            </a:r>
          </a:p>
          <a:p>
            <a:pPr lvl="1"/>
            <a:r>
              <a:rPr lang="en-US" altLang="zh-CN" sz="1440" dirty="0" smtClean="0"/>
              <a:t>Model and View interact only through Presenter, and View interact with Presenter through interfaces.</a:t>
            </a:r>
          </a:p>
          <a:p>
            <a:pPr lvl="1"/>
            <a:r>
              <a:rPr lang="en-US" altLang="zh-CN" sz="1440" dirty="0" smtClean="0"/>
              <a:t>View is an activity, which focuses on the object and result of the operation.</a:t>
            </a:r>
          </a:p>
          <a:p>
            <a:pPr lvl="1"/>
            <a:r>
              <a:rPr lang="en-US" altLang="zh-CN" sz="1440" dirty="0" smtClean="0"/>
              <a:t>Model is the service logic and focuses on the implementation of core service functions.</a:t>
            </a:r>
          </a:p>
          <a:p>
            <a:pPr marL="11113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26020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2" descr="http://3ms.huawei.com/hi/staticimages/hi3msf/images/2016/1114/16/582979cbbad2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69" y="456134"/>
            <a:ext cx="43148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547" y="2433381"/>
            <a:ext cx="2118453" cy="38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726021" y="254798"/>
            <a:ext cx="5892893" cy="73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  <a:norm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rgbClr val="990000"/>
                </a:solidFill>
                <a:latin typeface="FrutigerNext LT Medium"/>
                <a:ea typeface="黑体"/>
                <a:cs typeface="+mj-cs"/>
              </a:rPr>
              <a:t>Sample Demo - Initialization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285750" indent="-285750"/>
            <a:r>
              <a:rPr lang="zh-CN" altLang="en-US" sz="1259" dirty="0"/>
              <a:t>Initialization/Deinitialization</a:t>
            </a:r>
            <a:endParaRPr lang="en-US" altLang="zh-CN" dirty="0" smtClean="0"/>
          </a:p>
          <a:p>
            <a:pPr marL="435388" lvl="1" indent="-285750"/>
            <a:r>
              <a:rPr lang="zh-CN" altLang="en-US" sz="1440" dirty="0" smtClean="0"/>
              <a:t>All operations on glasses, including device discovery and device connection, depend on the successful SDK initialization.</a:t>
            </a:r>
            <a:endParaRPr lang="en-US" altLang="zh-CN" dirty="0" smtClean="0"/>
          </a:p>
          <a:p>
            <a:pPr marL="435388" lvl="1" indent="-285750"/>
            <a:r>
              <a:rPr lang="zh-CN" altLang="en-US" sz="1440" dirty="0" smtClean="0"/>
              <a:t>The developer needs to invoke the initialization interface e.g. MainActivity-&gt;onCreate() before performing the corresponding operation.</a:t>
            </a:r>
          </a:p>
          <a:p>
            <a:pPr marL="435388" lvl="1" indent="-285750"/>
            <a:r>
              <a:rPr lang="zh-CN" altLang="en-US" sz="1440" dirty="0" smtClean="0"/>
              <a:t>Developers are advised to deregister the SDK during the application and GUI destruction process. e.g. MainActivity-&gt;onDestroy()</a:t>
            </a:r>
          </a:p>
          <a:p>
            <a:pPr marL="149638" lvl="1" indent="0">
              <a:buNone/>
            </a:pPr>
            <a:endParaRPr lang="en-US" altLang="zh-CN" dirty="0"/>
          </a:p>
          <a:p>
            <a:pPr marL="285750" indent="-285750"/>
            <a:r>
              <a:rPr lang="zh-CN" altLang="en-US" sz="1259" dirty="0" smtClean="0"/>
              <a:t>Initialization example: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809" b="1" dirty="0" err="1" smtClean="0"/>
              <a:t>AudioBluetoothApi.getInstance().init(context, new IInitResultCallBack() {</a:t>
            </a:r>
          </a:p>
          <a:p>
            <a:pPr marL="0" indent="0">
              <a:buNone/>
            </a:pPr>
            <a:r>
              <a:rPr lang="en-US" altLang="zh-CN" sz="809" b="1" dirty="0"/>
              <a:t>@Override</a:t>
            </a:r>
          </a:p>
          <a:p>
            <a:pPr marL="0" indent="0">
              <a:buNone/>
            </a:pPr>
            <a:r>
              <a:rPr lang="en-US" altLang="zh-CN" sz="809" b="1" dirty="0"/>
              <a:t>public void onResult(boolean result){}</a:t>
            </a:r>
            <a:endParaRPr lang="en-US" altLang="zh-CN" sz="900" b="1" dirty="0"/>
          </a:p>
          <a:p>
            <a:pPr marL="0" indent="0">
              <a:buNone/>
            </a:pPr>
            <a:r>
              <a:rPr lang="en-US" altLang="zh-CN" sz="809" b="1" dirty="0"/>
              <a:t>@Override</a:t>
            </a:r>
          </a:p>
          <a:p>
            <a:pPr marL="0" indent="0">
              <a:buNone/>
            </a:pPr>
            <a:r>
              <a:rPr lang="en-US" altLang="zh-CN" sz="809" b="1" dirty="0"/>
              <a:t>public void onFinish() {{//Action after successful initialization}</a:t>
            </a:r>
            <a:endParaRPr lang="en-US" altLang="zh-CN" sz="900" b="1" dirty="0"/>
          </a:p>
          <a:p>
            <a:pPr marL="0" indent="0">
              <a:buNone/>
            </a:pPr>
            <a:r>
              <a:rPr lang="en-US" altLang="zh-CN" sz="809" b="1" dirty="0"/>
              <a:t>});</a:t>
            </a:r>
          </a:p>
          <a:p>
            <a:pPr marL="285750" indent="-285750"/>
            <a:r>
              <a:rPr lang="zh-CN" altLang="en-US" sz="1259" dirty="0"/>
              <a:t>Example of deinitialization: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809" b="1" dirty="0" err="1"/>
              <a:t>AudioBluetoothApi.getInstance().deInit();</a:t>
            </a:r>
            <a:endParaRPr lang="zh-CN" altLang="en-US" sz="105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02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5705181" cy="60926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rgbClr val="990000"/>
                </a:solidFill>
                <a:latin typeface="FrutigerNext LT Medium"/>
                <a:ea typeface="黑体"/>
                <a:cs typeface="+mj-cs"/>
              </a:rPr>
              <a:t>Example Demo - Finding Eyewear Devices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2"/>
          </p:nvPr>
        </p:nvSpPr>
        <p:spPr>
          <a:xfrm>
            <a:off x="726022" y="1512875"/>
            <a:ext cx="7746860" cy="4690459"/>
          </a:xfrm>
        </p:spPr>
        <p:txBody>
          <a:bodyPr/>
          <a:lstStyle/>
          <a:p>
            <a:r>
              <a:rPr lang="zh-CN" altLang="en-US" sz="1440" dirty="0"/>
              <a:t>Click </a:t>
            </a:r>
            <a:r>
              <a:rPr lang="en-US" altLang="zh-CN" sz="1440" b="1" dirty="0" smtClean="0"/>
              <a:t>Scan Device</a:t>
            </a:r>
            <a:r>
              <a:rPr lang="zh-CN" altLang="en-US" sz="1440" dirty="0" smtClean="0"/>
              <a:t> </a:t>
            </a:r>
            <a:r>
              <a:rPr lang="zh-CN" altLang="en-US" sz="1440" dirty="0"/>
              <a:t>to invoke the search API to search for devices.</a:t>
            </a:r>
            <a:endParaRPr lang="en-US" altLang="zh-CN" dirty="0" smtClean="0"/>
          </a:p>
          <a:p>
            <a:pPr lvl="1"/>
            <a:r>
              <a:rPr lang="zh-CN" altLang="en-US" sz="1440" dirty="0" smtClean="0"/>
              <a:t>It is recommended that you call the </a:t>
            </a:r>
            <a:r>
              <a:rPr lang="zh-CN" altLang="en-US" sz="1440" b="1" dirty="0" smtClean="0"/>
              <a:t>Stop</a:t>
            </a:r>
            <a:r>
              <a:rPr lang="en-US" altLang="zh-CN" sz="1440" b="1" dirty="0" smtClean="0"/>
              <a:t>Search</a:t>
            </a:r>
            <a:r>
              <a:rPr lang="zh-CN" altLang="en-US" sz="1440" b="1" dirty="0" smtClean="0"/>
              <a:t> API </a:t>
            </a:r>
            <a:r>
              <a:rPr lang="zh-CN" altLang="en-US" sz="1440" dirty="0" smtClean="0"/>
              <a:t>before the </a:t>
            </a:r>
            <a:r>
              <a:rPr lang="en-US" altLang="zh-CN" sz="1440" b="1" dirty="0" err="1" smtClean="0"/>
              <a:t>SearchDevice</a:t>
            </a:r>
            <a:r>
              <a:rPr lang="en-US" altLang="zh-CN" sz="1440" b="1" dirty="0" smtClean="0"/>
              <a:t> </a:t>
            </a:r>
            <a:r>
              <a:rPr lang="zh-CN" altLang="en-US" sz="1440" dirty="0" smtClean="0"/>
              <a:t>to prevent the last search from being completed.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440" dirty="0"/>
              <a:t>After the device is found, the device name and Bluetooth Mac address </a:t>
            </a:r>
            <a:r>
              <a:rPr lang="en-US" altLang="zh-CN" sz="1440" dirty="0" smtClean="0"/>
              <a:t>will be</a:t>
            </a:r>
            <a:r>
              <a:rPr lang="zh-CN" altLang="en-US" sz="1440" dirty="0" smtClean="0"/>
              <a:t> </a:t>
            </a:r>
            <a:r>
              <a:rPr lang="zh-CN" altLang="en-US" sz="1440" dirty="0"/>
              <a:t>displayed under </a:t>
            </a:r>
            <a:r>
              <a:rPr lang="en-US" altLang="zh-CN" sz="1440" b="1" dirty="0" smtClean="0"/>
              <a:t>Found </a:t>
            </a:r>
            <a:r>
              <a:rPr lang="zh-CN" altLang="en-US" sz="1440" b="1" dirty="0" smtClean="0"/>
              <a:t>Device</a:t>
            </a:r>
            <a:r>
              <a:rPr lang="zh-CN" altLang="en-US" sz="1440" dirty="0" smtClean="0"/>
              <a:t>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59" dirty="0"/>
              <a:t>Related APIs are as follows:</a:t>
            </a:r>
            <a:endParaRPr lang="en-US" altLang="zh-CN" dirty="0"/>
          </a:p>
          <a:p>
            <a:pPr lvl="1"/>
            <a:r>
              <a:rPr lang="zh-CN" altLang="en-US" sz="839" dirty="0"/>
              <a:t>Stop lookup:</a:t>
            </a:r>
            <a:endParaRPr lang="en-US" altLang="zh-CN" dirty="0"/>
          </a:p>
          <a:p>
            <a:pPr lvl="1"/>
            <a:r>
              <a:rPr lang="en-US" altLang="zh-CN" sz="839" b="1" dirty="0" err="1"/>
              <a:t>AudioBluetoothApi.getInstance().stopSearch();</a:t>
            </a:r>
          </a:p>
          <a:p>
            <a:pPr lvl="1"/>
            <a:r>
              <a:rPr lang="zh-CN" altLang="en-US" sz="839" dirty="0"/>
              <a:t>Start looking:</a:t>
            </a:r>
            <a:endParaRPr lang="en-US" altLang="zh-CN" sz="1200" dirty="0"/>
          </a:p>
          <a:p>
            <a:pPr lvl="1"/>
            <a:r>
              <a:rPr lang="en-US" altLang="zh-CN" sz="960" b="1" dirty="0" err="1"/>
              <a:t>AudioBluetoothApi.getInstance().searchDevice(DiscoveryHelper.FoundCallback);</a:t>
            </a: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90" y="1512875"/>
            <a:ext cx="2010655" cy="44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2"/>
          </p:nvPr>
        </p:nvSpPr>
        <p:spPr>
          <a:xfrm>
            <a:off x="665321" y="819446"/>
            <a:ext cx="6740181" cy="4690459"/>
          </a:xfrm>
        </p:spPr>
        <p:txBody>
          <a:bodyPr/>
          <a:lstStyle/>
          <a:p>
            <a:r>
              <a:rPr lang="zh-CN" altLang="en-US" sz="1119" dirty="0"/>
              <a:t>Click an item in the device list to connect to the device.</a:t>
            </a:r>
            <a:endParaRPr lang="en-US" altLang="zh-CN" sz="1400" dirty="0"/>
          </a:p>
          <a:p>
            <a:pPr lvl="1"/>
            <a:r>
              <a:rPr lang="zh-CN" altLang="en-US" sz="880" b="1" dirty="0"/>
              <a:t>The connection status displays </a:t>
            </a:r>
            <a:r>
              <a:rPr lang="zh-CN" altLang="en-US" sz="880" b="1" dirty="0" smtClean="0"/>
              <a:t>“</a:t>
            </a:r>
            <a:r>
              <a:rPr lang="en-US" altLang="zh-CN" sz="880" b="1" dirty="0" smtClean="0"/>
              <a:t>Data Channel Ready</a:t>
            </a:r>
            <a:r>
              <a:rPr lang="zh-CN" altLang="en-US" sz="880" b="1" dirty="0" smtClean="0"/>
              <a:t>".</a:t>
            </a:r>
            <a:endParaRPr lang="zh-CN" altLang="en-US" sz="880" b="1" dirty="0"/>
          </a:p>
          <a:p>
            <a:endParaRPr lang="en-US" altLang="zh-CN" sz="1400" dirty="0"/>
          </a:p>
          <a:p>
            <a:r>
              <a:rPr lang="zh-CN" altLang="en-US" sz="1100" dirty="0"/>
              <a:t>After the connection is successful, click the device list or click the disconnect button. The device </a:t>
            </a:r>
            <a:r>
              <a:rPr lang="zh-CN" altLang="en-US" sz="1100" dirty="0" smtClean="0"/>
              <a:t>will</a:t>
            </a:r>
            <a:r>
              <a:rPr lang="en-US" altLang="zh-CN" sz="1100" dirty="0"/>
              <a:t> </a:t>
            </a:r>
            <a:r>
              <a:rPr lang="en-US" altLang="zh-CN" sz="1100" dirty="0" smtClean="0"/>
              <a:t>be </a:t>
            </a:r>
            <a:r>
              <a:rPr lang="en-US" altLang="zh-CN" sz="1100" dirty="0"/>
              <a:t>d</a:t>
            </a:r>
            <a:r>
              <a:rPr lang="zh-CN" altLang="en-US" sz="1100" dirty="0" smtClean="0"/>
              <a:t>isconnected</a:t>
            </a:r>
            <a:r>
              <a:rPr lang="zh-CN" altLang="en-US" sz="1100" dirty="0"/>
              <a:t>. The </a:t>
            </a:r>
            <a:r>
              <a:rPr lang="en-US" altLang="zh-CN" sz="1100" b="1" dirty="0" smtClean="0"/>
              <a:t>C</a:t>
            </a:r>
            <a:r>
              <a:rPr lang="zh-CN" altLang="en-US" sz="1100" b="1" dirty="0" smtClean="0"/>
              <a:t>onnection </a:t>
            </a:r>
            <a:r>
              <a:rPr lang="en-US" altLang="zh-CN" sz="1100" b="1" dirty="0" smtClean="0"/>
              <a:t>S</a:t>
            </a:r>
            <a:r>
              <a:rPr lang="zh-CN" altLang="en-US" sz="1100" b="1" dirty="0" smtClean="0"/>
              <a:t>tatus </a:t>
            </a:r>
            <a:r>
              <a:rPr lang="zh-CN" altLang="en-US" sz="1100" dirty="0"/>
              <a:t>will be Disconnected.</a:t>
            </a:r>
            <a:endParaRPr lang="en-US" altLang="zh-CN" sz="1100" dirty="0"/>
          </a:p>
          <a:p>
            <a:endParaRPr lang="en-US" altLang="zh-CN" sz="1400" dirty="0"/>
          </a:p>
          <a:p>
            <a:r>
              <a:rPr lang="zh-CN" altLang="en-US" sz="1119" dirty="0"/>
              <a:t>To connect to the device again, click the </a:t>
            </a:r>
            <a:r>
              <a:rPr lang="en-US" altLang="zh-CN" sz="1119" dirty="0" smtClean="0"/>
              <a:t>item under </a:t>
            </a:r>
            <a:r>
              <a:rPr lang="zh-CN" altLang="en-US" sz="1119" dirty="0" smtClean="0"/>
              <a:t>device </a:t>
            </a:r>
            <a:r>
              <a:rPr lang="zh-CN" altLang="en-US" sz="1119" dirty="0"/>
              <a:t>list or click the </a:t>
            </a:r>
            <a:r>
              <a:rPr lang="zh-CN" altLang="en-US" sz="1119" b="1" dirty="0"/>
              <a:t>Connect</a:t>
            </a:r>
            <a:r>
              <a:rPr lang="zh-CN" altLang="en-US" sz="1119" dirty="0"/>
              <a:t> button to connect to the device again.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119" dirty="0"/>
              <a:t>When the connection is </a:t>
            </a:r>
            <a:r>
              <a:rPr lang="zh-CN" altLang="en-US" sz="1119" dirty="0" smtClean="0"/>
              <a:t>successful</a:t>
            </a:r>
            <a:endParaRPr lang="en-US" altLang="zh-CN" sz="1119" dirty="0"/>
          </a:p>
          <a:p>
            <a:pPr lvl="1"/>
            <a:r>
              <a:rPr lang="en-US" altLang="zh-CN" sz="919" dirty="0" smtClean="0"/>
              <a:t>It is recommended </a:t>
            </a:r>
            <a:r>
              <a:rPr lang="zh-CN" altLang="en-US" sz="919" dirty="0" smtClean="0"/>
              <a:t>to </a:t>
            </a:r>
            <a:r>
              <a:rPr lang="zh-CN" altLang="en-US" sz="919" dirty="0"/>
              <a:t>register the data reporting listener to listen to the </a:t>
            </a:r>
            <a:r>
              <a:rPr lang="en-US" altLang="zh-CN" sz="919" dirty="0" smtClean="0"/>
              <a:t>commands</a:t>
            </a:r>
            <a:r>
              <a:rPr lang="zh-CN" altLang="en-US" sz="919" dirty="0" smtClean="0"/>
              <a:t> reported</a:t>
            </a:r>
            <a:r>
              <a:rPr lang="en-US" altLang="zh-CN" sz="919" dirty="0" smtClean="0"/>
              <a:t>/</a:t>
            </a:r>
            <a:r>
              <a:rPr lang="zh-CN" altLang="en-US" sz="919" dirty="0" smtClean="0"/>
              <a:t>replied </a:t>
            </a:r>
            <a:r>
              <a:rPr lang="zh-CN" altLang="en-US" sz="919" dirty="0"/>
              <a:t>by the device.</a:t>
            </a:r>
            <a:endParaRPr lang="en-US" altLang="zh-CN" sz="1200" dirty="0"/>
          </a:p>
          <a:p>
            <a:pPr lvl="1"/>
            <a:r>
              <a:rPr lang="zh-CN" altLang="en-US" sz="919" dirty="0"/>
              <a:t>It is recommended </a:t>
            </a:r>
            <a:r>
              <a:rPr lang="en-US" altLang="zh-CN" sz="919" dirty="0" smtClean="0"/>
              <a:t>to un</a:t>
            </a:r>
            <a:r>
              <a:rPr lang="zh-CN" altLang="en-US" sz="919" dirty="0" smtClean="0"/>
              <a:t>register </a:t>
            </a:r>
            <a:r>
              <a:rPr lang="zh-CN" altLang="en-US" sz="919" dirty="0"/>
              <a:t>the data reporting listener when </a:t>
            </a:r>
            <a:r>
              <a:rPr lang="zh-CN" altLang="en-US" sz="919" dirty="0" smtClean="0"/>
              <a:t>disconnected</a:t>
            </a:r>
            <a:r>
              <a:rPr lang="zh-CN" altLang="en-US" sz="919" dirty="0"/>
              <a:t>.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980" dirty="0"/>
              <a:t>Related APIs are as follows:</a:t>
            </a:r>
            <a:endParaRPr lang="en-US" altLang="zh-CN" sz="1400" dirty="0"/>
          </a:p>
          <a:p>
            <a:pPr lvl="1"/>
            <a:r>
              <a:rPr lang="zh-CN" altLang="en-US" sz="700" dirty="0"/>
              <a:t>To query the device connection status, run the following command:</a:t>
            </a:r>
            <a:endParaRPr lang="en-US" altLang="zh-CN" sz="700" dirty="0"/>
          </a:p>
          <a:p>
            <a:pPr lvl="1"/>
            <a:r>
              <a:rPr lang="en-US" altLang="zh-CN" sz="700" b="1" dirty="0" err="1"/>
              <a:t>AudioBluetoothApi.getInstance().isConnected(mac);</a:t>
            </a:r>
          </a:p>
          <a:p>
            <a:pPr lvl="1"/>
            <a:r>
              <a:rPr lang="zh-CN" altLang="en-US" sz="700" dirty="0"/>
              <a:t>Connected equipment:</a:t>
            </a:r>
            <a:endParaRPr lang="en-US" altLang="zh-CN" sz="800" dirty="0"/>
          </a:p>
          <a:p>
            <a:pPr lvl="1"/>
            <a:r>
              <a:rPr lang="en-US" altLang="zh-CN" sz="700" b="1" dirty="0" err="1"/>
              <a:t>AudioBluetoothApi.getInstance().connect(mac, ConnectStateListener);</a:t>
            </a:r>
          </a:p>
          <a:p>
            <a:pPr lvl="1"/>
            <a:r>
              <a:rPr lang="zh-CN" altLang="en-US" sz="700" dirty="0"/>
              <a:t>Disconnected equipment:</a:t>
            </a:r>
            <a:endParaRPr lang="en-US" altLang="zh-CN" sz="700" dirty="0"/>
          </a:p>
          <a:p>
            <a:pPr lvl="1"/>
            <a:r>
              <a:rPr lang="en-US" altLang="zh-CN" sz="700" b="1" dirty="0" err="1"/>
              <a:t>AudioBluetoothApi.getInstance().disconnect(mac, ConnectStateListener);</a:t>
            </a:r>
          </a:p>
          <a:p>
            <a:pPr lvl="1"/>
            <a:r>
              <a:rPr lang="zh-CN" altLang="en-US" sz="700" dirty="0"/>
              <a:t>Registration data reporting listening:</a:t>
            </a:r>
            <a:endParaRPr lang="en-US" altLang="zh-CN" sz="700" dirty="0"/>
          </a:p>
          <a:p>
            <a:pPr lvl="1"/>
            <a:r>
              <a:rPr lang="en-US" altLang="zh-CN" sz="700" b="1" dirty="0" err="1"/>
              <a:t>AudioBluetoothApi.getInstance().registerListener(mac, INotifyListener);</a:t>
            </a:r>
          </a:p>
          <a:p>
            <a:pPr lvl="1"/>
            <a:r>
              <a:rPr lang="zh-CN" altLang="en-US" sz="700" dirty="0"/>
              <a:t>Deregistration data reporting listening:</a:t>
            </a:r>
            <a:endParaRPr lang="en-US" altLang="zh-CN" sz="700" dirty="0"/>
          </a:p>
          <a:p>
            <a:pPr lvl="1"/>
            <a:r>
              <a:rPr lang="en-US" altLang="zh-CN" sz="700" b="1" dirty="0" err="1"/>
              <a:t>AudioBluetoothApi.getInstance().unregisterListener(mac);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62" y="819446"/>
            <a:ext cx="2042984" cy="4494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46" y="819446"/>
            <a:ext cx="2042984" cy="4494565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596643" y="50967"/>
            <a:ext cx="6821567" cy="82738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rgbClr val="990000"/>
                </a:solidFill>
                <a:latin typeface="FrutigerNext LT Medium"/>
                <a:ea typeface="黑体"/>
                <a:cs typeface="+mj-cs"/>
              </a:rPr>
              <a:t>Example Demo - Connecting/Disconnecting Devices</a:t>
            </a:r>
          </a:p>
        </p:txBody>
      </p:sp>
    </p:spTree>
    <p:extLst>
      <p:ext uri="{BB962C8B-B14F-4D97-AF65-F5344CB8AC3E}">
        <p14:creationId xmlns:p14="http://schemas.microsoft.com/office/powerpoint/2010/main" val="314351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934" y="1512876"/>
            <a:ext cx="1977881" cy="43513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21" y="1512876"/>
            <a:ext cx="1977880" cy="43513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06" y="1512876"/>
            <a:ext cx="1984760" cy="4366472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94531" y="260059"/>
            <a:ext cx="6674290" cy="83713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  <a:norm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rgbClr val="990000"/>
                </a:solidFill>
                <a:latin typeface="FrutigerNext LT Medium"/>
                <a:ea typeface="黑体"/>
                <a:cs typeface="+mj-cs"/>
              </a:rPr>
              <a:t>Example Demo - Sending Commands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2"/>
          </p:nvPr>
        </p:nvSpPr>
        <p:spPr>
          <a:xfrm>
            <a:off x="726022" y="1512875"/>
            <a:ext cx="4381329" cy="4690459"/>
          </a:xfrm>
        </p:spPr>
        <p:txBody>
          <a:bodyPr/>
          <a:lstStyle/>
          <a:p>
            <a:r>
              <a:rPr lang="zh-CN" altLang="en-US" sz="1400" dirty="0"/>
              <a:t>After selecting the </a:t>
            </a:r>
            <a:r>
              <a:rPr lang="en-US" altLang="zh-CN" sz="1400" dirty="0" smtClean="0"/>
              <a:t>command</a:t>
            </a:r>
            <a:r>
              <a:rPr lang="zh-CN" altLang="en-US" sz="1400" dirty="0" smtClean="0"/>
              <a:t> </a:t>
            </a:r>
            <a:r>
              <a:rPr lang="zh-CN" altLang="en-US" sz="1400" dirty="0"/>
              <a:t>to be sent, click the </a:t>
            </a:r>
            <a:r>
              <a:rPr lang="zh-CN" altLang="en-US" sz="1400" b="1" dirty="0" smtClean="0"/>
              <a:t>Send</a:t>
            </a:r>
            <a:r>
              <a:rPr lang="zh-CN" altLang="en-US" sz="1400" dirty="0" smtClean="0"/>
              <a:t> button </a:t>
            </a:r>
            <a:r>
              <a:rPr lang="zh-CN" altLang="en-US" sz="1400" dirty="0"/>
              <a:t>to send the selected instruction to the glasses side. The result data returned by the glasses will be displayed below the </a:t>
            </a:r>
            <a:r>
              <a:rPr lang="en-US" altLang="zh-CN" sz="1400" b="1" dirty="0"/>
              <a:t>C</a:t>
            </a:r>
            <a:r>
              <a:rPr lang="en-US" altLang="zh-CN" sz="1400" b="1" dirty="0" smtClean="0"/>
              <a:t>ommand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R</a:t>
            </a:r>
            <a:r>
              <a:rPr lang="zh-CN" altLang="en-US" sz="1400" b="1" dirty="0" smtClean="0"/>
              <a:t>esult</a:t>
            </a:r>
            <a:r>
              <a:rPr lang="zh-CN" altLang="en-US" sz="1400" dirty="0" smtClean="0"/>
              <a:t>.</a:t>
            </a:r>
            <a:endParaRPr lang="en-US" altLang="zh-CN" sz="1400" dirty="0" smtClean="0"/>
          </a:p>
          <a:p>
            <a:endParaRPr lang="en-US" altLang="zh-CN" sz="1600" dirty="0"/>
          </a:p>
          <a:p>
            <a:r>
              <a:rPr lang="zh-CN" altLang="en-US" sz="1259" dirty="0"/>
              <a:t>Related APIs:</a:t>
            </a:r>
            <a:endParaRPr lang="en-US" altLang="zh-CN" dirty="0" smtClean="0"/>
          </a:p>
          <a:p>
            <a:pPr lvl="1"/>
            <a:r>
              <a:rPr lang="zh-CN" altLang="en-US" sz="1259" dirty="0" smtClean="0"/>
              <a:t>Send </a:t>
            </a:r>
            <a:r>
              <a:rPr lang="en-US" altLang="zh-CN" sz="1259" dirty="0" smtClean="0"/>
              <a:t>commands</a:t>
            </a:r>
            <a:r>
              <a:rPr lang="zh-CN" altLang="en-US" sz="1259" dirty="0" smtClean="0"/>
              <a:t>:</a:t>
            </a:r>
            <a:endParaRPr lang="en-US" altLang="zh-CN" dirty="0"/>
          </a:p>
          <a:p>
            <a:pPr marL="160751" lvl="1" indent="0">
              <a:buNone/>
            </a:pPr>
            <a:r>
              <a:rPr lang="en-US" altLang="zh-CN" sz="800" b="1" dirty="0" smtClean="0"/>
              <a:t>AudioBluetoothApi.getInstance().sendCmd(mac, cmdType, IRspListener);</a:t>
            </a:r>
            <a:endParaRPr lang="en-US" altLang="zh-CN" sz="1050" dirty="0"/>
          </a:p>
          <a:p>
            <a:pPr lvl="1"/>
            <a:r>
              <a:rPr lang="en-US" altLang="zh-CN" sz="1259" dirty="0" smtClean="0"/>
              <a:t>Commands</a:t>
            </a:r>
            <a:r>
              <a:rPr lang="zh-CN" altLang="en-US" sz="1259" dirty="0" smtClean="0"/>
              <a:t> type (Enum):</a:t>
            </a:r>
            <a:endParaRPr lang="en-US" altLang="zh-CN" dirty="0"/>
          </a:p>
          <a:p>
            <a:pPr marL="160751" lvl="1" indent="0">
              <a:buNone/>
            </a:pPr>
            <a:r>
              <a:rPr lang="en-US" altLang="zh-CN" sz="769" dirty="0" smtClean="0"/>
              <a:t>CmdType{</a:t>
            </a:r>
          </a:p>
          <a:p>
            <a:pPr lvl="2"/>
            <a:r>
              <a:rPr lang="en-US" altLang="zh-CN" sz="700" dirty="0"/>
              <a:t>VERSION: Query the version number.</a:t>
            </a:r>
            <a:endParaRPr lang="en-US" altLang="zh-CN" sz="1000" dirty="0"/>
          </a:p>
          <a:p>
            <a:pPr lvl="2"/>
            <a:r>
              <a:rPr lang="en-US" altLang="zh-CN" sz="700" dirty="0"/>
              <a:t>.... ,</a:t>
            </a:r>
          </a:p>
          <a:p>
            <a:pPr lvl="2"/>
            <a:r>
              <a:rPr lang="en-US" altLang="zh-CN" sz="800" dirty="0"/>
              <a:t>SENSOR_DATA_UPLOAD_OPEN: Enables sensor data reporting.</a:t>
            </a:r>
            <a:endParaRPr lang="en-US" altLang="zh-CN" sz="1000" dirty="0"/>
          </a:p>
          <a:p>
            <a:pPr lvl="2"/>
            <a:r>
              <a:rPr lang="en-US" altLang="zh-CN" sz="800" dirty="0"/>
              <a:t>SENSOR_DATA_UPLOAD_CLOSE Disables sensor data reporting.</a:t>
            </a:r>
            <a:endParaRPr lang="en-US" altLang="zh-CN" sz="1000" dirty="0"/>
          </a:p>
          <a:p>
            <a:pPr marL="160751" lvl="1" indent="0">
              <a:buNone/>
            </a:pPr>
            <a:r>
              <a:rPr lang="en-US" altLang="zh-CN" sz="769" dirty="0" smtClean="0"/>
              <a:t>}</a:t>
            </a:r>
            <a:endParaRPr lang="en-US" altLang="zh-CN" sz="1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73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726022" y="321911"/>
            <a:ext cx="5738737" cy="65960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  <a:norm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rgbClr val="990000"/>
                </a:solidFill>
                <a:latin typeface="FrutigerNext LT Medium"/>
                <a:ea typeface="黑体"/>
                <a:cs typeface="+mj-cs"/>
              </a:rPr>
              <a:t>Sample Demo - Receive Commands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2"/>
          </p:nvPr>
        </p:nvSpPr>
        <p:spPr>
          <a:xfrm>
            <a:off x="726022" y="1512875"/>
            <a:ext cx="7141560" cy="4690459"/>
          </a:xfrm>
        </p:spPr>
        <p:txBody>
          <a:bodyPr/>
          <a:lstStyle/>
          <a:p>
            <a:r>
              <a:rPr lang="zh-CN" altLang="en-US" sz="1440" dirty="0" smtClean="0"/>
              <a:t>The glasses send </a:t>
            </a:r>
            <a:r>
              <a:rPr lang="en-US" altLang="zh-CN" sz="1440" dirty="0" smtClean="0"/>
              <a:t>commands</a:t>
            </a:r>
            <a:r>
              <a:rPr lang="zh-CN" altLang="en-US" sz="1440" dirty="0" smtClean="0"/>
              <a:t> to the app in either of the following cases:</a:t>
            </a:r>
            <a:endParaRPr lang="en-US" altLang="zh-CN" dirty="0" smtClean="0"/>
          </a:p>
          <a:p>
            <a:pPr lvl="1"/>
            <a:r>
              <a:rPr lang="zh-CN" altLang="en-US" sz="1440" dirty="0" smtClean="0"/>
              <a:t>After receiving the query </a:t>
            </a:r>
            <a:r>
              <a:rPr lang="en-US" altLang="zh-CN" sz="1440" dirty="0" smtClean="0"/>
              <a:t>command</a:t>
            </a:r>
            <a:r>
              <a:rPr lang="zh-CN" altLang="en-US" sz="1440" dirty="0" smtClean="0"/>
              <a:t> from the app, the glasses return the result </a:t>
            </a:r>
            <a:r>
              <a:rPr lang="en-US" altLang="zh-CN" sz="1440" dirty="0" smtClean="0"/>
              <a:t>of the query</a:t>
            </a:r>
            <a:r>
              <a:rPr lang="zh-CN" altLang="en-US" sz="1440" dirty="0" smtClean="0"/>
              <a:t>.</a:t>
            </a:r>
            <a:endParaRPr lang="en-US" altLang="zh-CN" dirty="0" smtClean="0"/>
          </a:p>
          <a:p>
            <a:pPr lvl="1"/>
            <a:r>
              <a:rPr lang="zh-CN" altLang="en-US" sz="1440" dirty="0" smtClean="0"/>
              <a:t>When the </a:t>
            </a:r>
            <a:r>
              <a:rPr lang="zh-CN" altLang="en-US" sz="1440" dirty="0"/>
              <a:t>glasses </a:t>
            </a:r>
            <a:r>
              <a:rPr lang="zh-CN" altLang="en-US" sz="1440" dirty="0" smtClean="0"/>
              <a:t>sensor data changes and the sensor data reporting switch is turned on, the real-time sensor data </a:t>
            </a:r>
            <a:r>
              <a:rPr lang="en-US" altLang="zh-CN" sz="1440" dirty="0" smtClean="0"/>
              <a:t>will be</a:t>
            </a:r>
            <a:r>
              <a:rPr lang="zh-CN" altLang="en-US" sz="1440" dirty="0" smtClean="0"/>
              <a:t> reported.</a:t>
            </a:r>
            <a:endParaRPr lang="en-US" altLang="zh-CN" sz="1440" dirty="0" smtClean="0"/>
          </a:p>
          <a:p>
            <a:pPr marL="160751" lvl="1" indent="0">
              <a:buNone/>
            </a:pPr>
            <a:endParaRPr lang="en-US" altLang="zh-CN" dirty="0" smtClean="0"/>
          </a:p>
          <a:p>
            <a:r>
              <a:rPr lang="zh-CN" altLang="en-US" sz="1440" dirty="0" smtClean="0"/>
              <a:t>The raw data reported by the glasses is a binary byte array, which can be parsed into a SensorData data entity class by using the following API method:</a:t>
            </a:r>
            <a:endParaRPr lang="en-US" altLang="zh-CN" dirty="0" smtClean="0"/>
          </a:p>
          <a:p>
            <a:pPr lvl="1"/>
            <a:r>
              <a:rPr lang="en-US" altLang="zh-CN" sz="960" dirty="0" err="1" smtClean="0">
                <a:solidFill>
                  <a:srgbClr val="00B050"/>
                </a:solidFill>
              </a:rPr>
              <a:t>SensorData sensorData = SensorDataHelper.genSensorData(appData);</a:t>
            </a:r>
          </a:p>
          <a:p>
            <a:pPr lvl="2"/>
            <a:endParaRPr lang="en-US" altLang="zh-CN" dirty="0" smtClean="0"/>
          </a:p>
          <a:p>
            <a:pPr lvl="1"/>
            <a:r>
              <a:rPr lang="zh-CN" altLang="en-US" sz="1440" dirty="0"/>
              <a:t>For details about the SensorData data entity class, see section 3 "Sensor Data Description" in the Evain Innovation Competition SDK Guide.docx.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582" y="1512875"/>
            <a:ext cx="3903547" cy="338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1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VID_20220519_102237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4444" y="1110050"/>
            <a:ext cx="2519143" cy="5558069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93695" y="0"/>
            <a:ext cx="11151560" cy="993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  <a:norm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rgbClr val="990000"/>
                </a:solidFill>
                <a:latin typeface="FrutigerNext LT Medium"/>
                <a:ea typeface="黑体"/>
                <a:cs typeface="+mj-cs"/>
              </a:rPr>
              <a:t>Sample Demonstration - Sample App Operation Video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41879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3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288</TotalTime>
  <Words>692</Words>
  <Application>Microsoft Office PowerPoint</Application>
  <PresentationFormat>Custom</PresentationFormat>
  <Paragraphs>92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.AppleSystemUIFont</vt:lpstr>
      <vt:lpstr>等线</vt:lpstr>
      <vt:lpstr>FrutigerNext LT Medium</vt:lpstr>
      <vt:lpstr>Microsoft YaHei</vt:lpstr>
      <vt:lpstr>黑体</vt:lpstr>
      <vt:lpstr>Arial</vt:lpstr>
      <vt:lpstr>Calibri</vt:lpstr>
      <vt:lpstr>封面页_图片版 </vt:lpstr>
      <vt:lpstr>目录页</vt:lpstr>
      <vt:lpstr>章节页</vt:lpstr>
      <vt:lpstr>结束页</vt:lpstr>
      <vt:lpstr>MobileHCI 2022 SDC HUAWEI Eyewear Smart Glasses AudioDeviceKit SampleCode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HUAWEI Eyewear创新大赛 SDK使用SampleCode说明</dc:title>
  <dc:creator>tangjingyi</dc:creator>
  <cp:lastModifiedBy>Szu Wen Fan</cp:lastModifiedBy>
  <cp:revision>116</cp:revision>
  <dcterms:created xsi:type="dcterms:W3CDTF">2022-05-18T03:15:18Z</dcterms:created>
  <dcterms:modified xsi:type="dcterms:W3CDTF">2022-05-30T15:02:45Z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(3)UX06K8Sv7KRCUAP70ySQU0l0jP6mM9wnmf5KeAIeIBAkNS4tXzQL0W0bmEfUq9tr0WXj/4Il
YLx7ewEPxaprxgxXx6z5H3yTwmvqjArcMjbQEs6RHj5juhikIsa945sQJH87e7HvzBrTEigU
M1lFV15SHae6OkO0rmw5wJn49Qlv3If0OvSYEC8/tj64nL/eqq85JvypLkB7RktLmG2u89Au
2D1Qz9uqrGICUuEHbK</vt:lpwstr>
  </property>
  <property fmtid="{D5CDD505-2E9C-101B-9397-08002B2CF9AE}" pid="3" name="_2015_ms_pID_7253431">
    <vt:lpwstr>UPhZcU9kZ/yIpXRXYb2NEE2v00/PY0VrLhsxORtKCCYQKLSHElmITa
lL5aN20I+twS82Ku2FywcdFv/jhPEYdvCDISk3tYnHi/CjM40gPRtKN9ebHgldZ2sArYlgB1
cs7ZETTEkTxOZTWCGgwLMKcahHTUPXNj8aAuVrSsTEafk7VotNuydhX+0FBOjW+ZAF64GgVJ
xCp2+Mkbk/UqMV0gS5QNBZoIu9eIcXvFHhwA</vt:lpwstr>
  </property>
  <property fmtid="{D5CDD505-2E9C-101B-9397-08002B2CF9AE}" pid="4" name="_2015_ms_pID_7253432">
    <vt:lpwstr>NWA8rTGFKO8lhLRh39rMxug=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1653922927</vt:lpwstr>
  </property>
</Properties>
</file>